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8" r:id="rId10"/>
    <p:sldId id="274" r:id="rId11"/>
    <p:sldId id="280"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545"/>
  </p:normalViewPr>
  <p:slideViewPr>
    <p:cSldViewPr snapToGrid="0" snapToObjects="1">
      <p:cViewPr varScale="1">
        <p:scale>
          <a:sx n="82" d="100"/>
          <a:sy n="82" d="100"/>
        </p:scale>
        <p:origin x="488" y="72"/>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510693" y="3226831"/>
            <a:ext cx="6367128"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29</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7th April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42954" y="1309202"/>
            <a:ext cx="153247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avid</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Theo was an </a:t>
            </a:r>
            <a:r>
              <a:rPr lang="en-GB" b="1" dirty="0"/>
              <a:t>avid</a:t>
            </a:r>
            <a:r>
              <a:rPr lang="en-GB" dirty="0"/>
              <a:t> reader.</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av-id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204434359"/>
              </p:ext>
            </p:extLst>
          </p:nvPr>
        </p:nvGraphicFramePr>
        <p:xfrm>
          <a:off x="5110" y="761681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eager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genuinely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passionate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disinterested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6" name="TextBox 5">
            <a:extLst>
              <a:ext uri="{FF2B5EF4-FFF2-40B4-BE49-F238E27FC236}">
                <a16:creationId xmlns:a16="http://schemas.microsoft.com/office/drawing/2014/main" id="{C58FD2FB-EA82-5CAA-D50E-D3C8EED08E87}"/>
              </a:ext>
            </a:extLst>
          </p:cNvPr>
          <p:cNvSpPr txBox="1"/>
          <p:nvPr/>
        </p:nvSpPr>
        <p:spPr>
          <a:xfrm>
            <a:off x="556952" y="4268224"/>
            <a:ext cx="696896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You use avid to describe someone who is very enthusiastic about something that they do.</a:t>
            </a:r>
          </a:p>
        </p:txBody>
      </p:sp>
      <p:pic>
        <p:nvPicPr>
          <p:cNvPr id="2" name="Picture 1">
            <a:extLst>
              <a:ext uri="{FF2B5EF4-FFF2-40B4-BE49-F238E27FC236}">
                <a16:creationId xmlns:a16="http://schemas.microsoft.com/office/drawing/2014/main" id="{85AC1FE3-AD73-D08A-C493-DB96ABFE5E04}"/>
              </a:ext>
            </a:extLst>
          </p:cNvPr>
          <p:cNvPicPr>
            <a:picLocks noChangeAspect="1"/>
          </p:cNvPicPr>
          <p:nvPr/>
        </p:nvPicPr>
        <p:blipFill>
          <a:blip r:embed="rId4"/>
          <a:stretch>
            <a:fillRect/>
          </a:stretch>
        </p:blipFill>
        <p:spPr>
          <a:xfrm>
            <a:off x="8232392" y="3022767"/>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8425" y="1339979"/>
            <a:ext cx="2375650"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attract</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08911" y="4165345"/>
            <a:ext cx="7557374"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or something attracts you, they have particular qualities which cause you to like or admire them. </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colourful sky </a:t>
            </a:r>
            <a:r>
              <a:rPr lang="en-GB" b="1" dirty="0"/>
              <a:t>attracted</a:t>
            </a:r>
            <a:r>
              <a:rPr lang="en-GB" dirty="0"/>
              <a:t> Maria’s attention.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at-tract)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06119827"/>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engage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disgust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entice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impact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D3FE0D8C-A7B2-54B4-FEC6-1E899CB1F339}"/>
              </a:ext>
            </a:extLst>
          </p:cNvPr>
          <p:cNvPicPr>
            <a:picLocks noChangeAspect="1"/>
          </p:cNvPicPr>
          <p:nvPr/>
        </p:nvPicPr>
        <p:blipFill>
          <a:blip r:embed="rId4"/>
          <a:stretch>
            <a:fillRect/>
          </a:stretch>
        </p:blipFill>
        <p:spPr>
          <a:xfrm>
            <a:off x="8358940" y="3011930"/>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65929" y="1309202"/>
            <a:ext cx="348653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complete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adjective)</a:t>
            </a:r>
            <a:endParaRPr dirty="0">
              <a:latin typeface="Gill Sans MT" panose="020B0502020104020203" pitchFamily="34" charset="77"/>
            </a:endParaRPr>
          </a:p>
        </p:txBody>
      </p:sp>
      <p:sp>
        <p:nvSpPr>
          <p:cNvPr id="155" name="The was a tear in Freddie’s new school jumper."/>
          <p:cNvSpPr txBox="1"/>
          <p:nvPr/>
        </p:nvSpPr>
        <p:spPr>
          <a:xfrm>
            <a:off x="0" y="67073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Neary told the class to </a:t>
            </a:r>
            <a:r>
              <a:rPr lang="en-GB" b="1" dirty="0"/>
              <a:t>complete</a:t>
            </a:r>
            <a:r>
              <a:rPr lang="en-GB" dirty="0"/>
              <a:t> their writing.</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(com-plete)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594877389"/>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entire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incomplete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outright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finally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8" y="4342513"/>
            <a:ext cx="6527132"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is complete, it contains all the parts that it should contain.</a:t>
            </a:r>
          </a:p>
        </p:txBody>
      </p:sp>
      <p:pic>
        <p:nvPicPr>
          <p:cNvPr id="3" name="Picture 2">
            <a:extLst>
              <a:ext uri="{FF2B5EF4-FFF2-40B4-BE49-F238E27FC236}">
                <a16:creationId xmlns:a16="http://schemas.microsoft.com/office/drawing/2014/main" id="{1D161CAF-4623-E204-2B4F-507A562D2827}"/>
              </a:ext>
            </a:extLst>
          </p:cNvPr>
          <p:cNvPicPr>
            <a:picLocks noChangeAspect="1"/>
          </p:cNvPicPr>
          <p:nvPr/>
        </p:nvPicPr>
        <p:blipFill>
          <a:blip r:embed="rId4"/>
          <a:stretch>
            <a:fillRect/>
          </a:stretch>
        </p:blipFill>
        <p:spPr>
          <a:xfrm>
            <a:off x="8752461" y="2923889"/>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63765" y="1304757"/>
            <a:ext cx="27860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curious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38986" y="667569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Ben was </a:t>
            </a:r>
            <a:r>
              <a:rPr lang="en-GB" b="1" dirty="0"/>
              <a:t>curious</a:t>
            </a:r>
            <a:r>
              <a:rPr lang="en-GB" dirty="0"/>
              <a:t> about the science experiment.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cu-ri-ous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104124086"/>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interested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incurious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genuinely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inquisitive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uncurious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315853" y="4168637"/>
            <a:ext cx="72214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are curious about something, you are interested in it and want to know more about it.</a:t>
            </a:r>
          </a:p>
        </p:txBody>
      </p:sp>
      <p:pic>
        <p:nvPicPr>
          <p:cNvPr id="4" name="Picture 3">
            <a:extLst>
              <a:ext uri="{FF2B5EF4-FFF2-40B4-BE49-F238E27FC236}">
                <a16:creationId xmlns:a16="http://schemas.microsoft.com/office/drawing/2014/main" id="{31167DD9-0B1F-F0B6-98C2-DDEC32E71E25}"/>
              </a:ext>
            </a:extLst>
          </p:cNvPr>
          <p:cNvPicPr>
            <a:picLocks noChangeAspect="1"/>
          </p:cNvPicPr>
          <p:nvPr/>
        </p:nvPicPr>
        <p:blipFill>
          <a:blip r:embed="rId4"/>
          <a:stretch>
            <a:fillRect/>
          </a:stretch>
        </p:blipFill>
        <p:spPr>
          <a:xfrm>
            <a:off x="8559316" y="2935194"/>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26396" y="1339979"/>
            <a:ext cx="2965556"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desolate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626742"/>
            <a:ext cx="6707158" cy="10874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 desolate place is empty of people and lacking in comfort.</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classroom felt </a:t>
            </a:r>
            <a:r>
              <a:rPr lang="en-GB" b="1" dirty="0"/>
              <a:t>desolate</a:t>
            </a:r>
            <a:r>
              <a:rPr lang="en-GB" dirty="0"/>
              <a:t> after everyone left.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des-o-late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01272560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utterly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isolated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populated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seemingly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67679531-DA9F-ACB3-9F0B-3FE5EB7E55D0}"/>
              </a:ext>
            </a:extLst>
          </p:cNvPr>
          <p:cNvPicPr>
            <a:picLocks noChangeAspect="1"/>
          </p:cNvPicPr>
          <p:nvPr/>
        </p:nvPicPr>
        <p:blipFill>
          <a:blip r:embed="rId4"/>
          <a:stretch>
            <a:fillRect/>
          </a:stretch>
        </p:blipFill>
        <p:spPr>
          <a:xfrm>
            <a:off x="8491952" y="2825778"/>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1360874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aid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bundle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blue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crafty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41775373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avid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curious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attract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desolate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56965012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blue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bundle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crafty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expert</a:t>
                      </a:r>
                    </a:p>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969866342"/>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of things is a number of them that are tied together or wrapped in a cloth or bag so that they can be carried or stored.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someone as ***, you mean that they achieve what they want in a clever way, often by deceiving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 is money, equipment, or services that are provided for people, countries, or organizations who need them but cannot provide them for themselves.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An *** is a person who is very skilled at doing something or who knows a lot about a particular subject.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are feeling ***, you are feeling sad or depressed, often when there is no particular reason.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781977CB-39C2-3F03-D4BA-1D8DABA767A9}"/>
              </a:ext>
            </a:extLst>
          </p:cNvPr>
          <p:cNvPicPr>
            <a:picLocks noChangeAspect="1"/>
          </p:cNvPicPr>
          <p:nvPr/>
        </p:nvPicPr>
        <p:blipFill>
          <a:blip r:embed="rId5"/>
          <a:stretch>
            <a:fillRect/>
          </a:stretch>
        </p:blipFill>
        <p:spPr>
          <a:xfrm>
            <a:off x="11210106" y="5352690"/>
            <a:ext cx="866622" cy="866622"/>
          </a:xfrm>
          <a:prstGeom prst="rect">
            <a:avLst/>
          </a:prstGeom>
        </p:spPr>
      </p:pic>
      <p:pic>
        <p:nvPicPr>
          <p:cNvPr id="3" name="Picture 2">
            <a:extLst>
              <a:ext uri="{FF2B5EF4-FFF2-40B4-BE49-F238E27FC236}">
                <a16:creationId xmlns:a16="http://schemas.microsoft.com/office/drawing/2014/main" id="{6384E0F6-52C4-1F36-1BA0-D592B800FCBC}"/>
              </a:ext>
            </a:extLst>
          </p:cNvPr>
          <p:cNvPicPr>
            <a:picLocks noChangeAspect="1"/>
          </p:cNvPicPr>
          <p:nvPr/>
        </p:nvPicPr>
        <p:blipFill>
          <a:blip r:embed="rId6"/>
          <a:stretch>
            <a:fillRect/>
          </a:stretch>
        </p:blipFill>
        <p:spPr>
          <a:xfrm>
            <a:off x="11144143" y="7823200"/>
            <a:ext cx="866622" cy="866622"/>
          </a:xfrm>
          <a:prstGeom prst="rect">
            <a:avLst/>
          </a:prstGeom>
        </p:spPr>
      </p:pic>
      <p:pic>
        <p:nvPicPr>
          <p:cNvPr id="5" name="Picture 4">
            <a:extLst>
              <a:ext uri="{FF2B5EF4-FFF2-40B4-BE49-F238E27FC236}">
                <a16:creationId xmlns:a16="http://schemas.microsoft.com/office/drawing/2014/main" id="{E7D109A7-6927-A23D-DD19-AA7E6282E035}"/>
              </a:ext>
            </a:extLst>
          </p:cNvPr>
          <p:cNvPicPr>
            <a:picLocks noChangeAspect="1"/>
          </p:cNvPicPr>
          <p:nvPr/>
        </p:nvPicPr>
        <p:blipFill>
          <a:blip r:embed="rId7"/>
          <a:stretch>
            <a:fillRect/>
          </a:stretch>
        </p:blipFill>
        <p:spPr>
          <a:xfrm>
            <a:off x="11210106" y="2867089"/>
            <a:ext cx="839711" cy="839711"/>
          </a:xfrm>
          <a:prstGeom prst="rect">
            <a:avLst/>
          </a:prstGeom>
        </p:spPr>
      </p:pic>
      <p:pic>
        <p:nvPicPr>
          <p:cNvPr id="6" name="Picture 5">
            <a:extLst>
              <a:ext uri="{FF2B5EF4-FFF2-40B4-BE49-F238E27FC236}">
                <a16:creationId xmlns:a16="http://schemas.microsoft.com/office/drawing/2014/main" id="{40D29CD5-7ACD-44B5-9A41-21E7F8D3719E}"/>
              </a:ext>
            </a:extLst>
          </p:cNvPr>
          <p:cNvPicPr>
            <a:picLocks noChangeAspect="1"/>
          </p:cNvPicPr>
          <p:nvPr/>
        </p:nvPicPr>
        <p:blipFill>
          <a:blip r:embed="rId8"/>
          <a:stretch>
            <a:fillRect/>
          </a:stretch>
        </p:blipFill>
        <p:spPr>
          <a:xfrm>
            <a:off x="11196677" y="4019161"/>
            <a:ext cx="918464" cy="918464"/>
          </a:xfrm>
          <a:prstGeom prst="rect">
            <a:avLst/>
          </a:prstGeom>
        </p:spPr>
      </p:pic>
      <p:pic>
        <p:nvPicPr>
          <p:cNvPr id="7" name="Picture 6">
            <a:extLst>
              <a:ext uri="{FF2B5EF4-FFF2-40B4-BE49-F238E27FC236}">
                <a16:creationId xmlns:a16="http://schemas.microsoft.com/office/drawing/2014/main" id="{8D52ABC4-8116-460F-BF1A-2791852B6A27}"/>
              </a:ext>
            </a:extLst>
          </p:cNvPr>
          <p:cNvPicPr>
            <a:picLocks noChangeAspect="1"/>
          </p:cNvPicPr>
          <p:nvPr/>
        </p:nvPicPr>
        <p:blipFill>
          <a:blip r:embed="rId9"/>
          <a:stretch>
            <a:fillRect/>
          </a:stretch>
        </p:blipFill>
        <p:spPr>
          <a:xfrm>
            <a:off x="11184185" y="6634377"/>
            <a:ext cx="918464" cy="918464"/>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6090459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avid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attract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complete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curious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desolate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066022790"/>
              </p:ext>
            </p:extLst>
          </p:nvPr>
        </p:nvGraphicFramePr>
        <p:xfrm>
          <a:off x="5307795" y="1251704"/>
          <a:ext cx="4947829" cy="7695072"/>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someone or something *** you, they have particular qualities which cause you to like or admire them.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You use *** to describe someone who is very enthusiastic about something that they do.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are *** about something, you are interested in it and want to know more about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is ***, it contains all the parts that it should contain.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place is empty of people and lacking in comfort.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E3DE0ACB-1DDA-D93B-56EB-95A7BDC46BE0}"/>
              </a:ext>
            </a:extLst>
          </p:cNvPr>
          <p:cNvPicPr>
            <a:picLocks noChangeAspect="1"/>
          </p:cNvPicPr>
          <p:nvPr/>
        </p:nvPicPr>
        <p:blipFill>
          <a:blip r:embed="rId5"/>
          <a:stretch>
            <a:fillRect/>
          </a:stretch>
        </p:blipFill>
        <p:spPr>
          <a:xfrm>
            <a:off x="11306405" y="4068064"/>
            <a:ext cx="808736" cy="808736"/>
          </a:xfrm>
          <a:prstGeom prst="rect">
            <a:avLst/>
          </a:prstGeom>
        </p:spPr>
      </p:pic>
      <p:pic>
        <p:nvPicPr>
          <p:cNvPr id="3" name="Picture 2">
            <a:extLst>
              <a:ext uri="{FF2B5EF4-FFF2-40B4-BE49-F238E27FC236}">
                <a16:creationId xmlns:a16="http://schemas.microsoft.com/office/drawing/2014/main" id="{E936BB58-F2E6-6CFA-9466-EC55D81853C1}"/>
              </a:ext>
            </a:extLst>
          </p:cNvPr>
          <p:cNvPicPr>
            <a:picLocks noChangeAspect="1"/>
          </p:cNvPicPr>
          <p:nvPr/>
        </p:nvPicPr>
        <p:blipFill>
          <a:blip r:embed="rId6"/>
          <a:stretch>
            <a:fillRect/>
          </a:stretch>
        </p:blipFill>
        <p:spPr>
          <a:xfrm>
            <a:off x="11236375" y="2681150"/>
            <a:ext cx="878766" cy="878766"/>
          </a:xfrm>
          <a:prstGeom prst="rect">
            <a:avLst/>
          </a:prstGeom>
        </p:spPr>
      </p:pic>
      <p:pic>
        <p:nvPicPr>
          <p:cNvPr id="5" name="Picture 4">
            <a:extLst>
              <a:ext uri="{FF2B5EF4-FFF2-40B4-BE49-F238E27FC236}">
                <a16:creationId xmlns:a16="http://schemas.microsoft.com/office/drawing/2014/main" id="{D1602948-A51C-D2E7-1D51-899638503890}"/>
              </a:ext>
            </a:extLst>
          </p:cNvPr>
          <p:cNvPicPr>
            <a:picLocks noChangeAspect="1"/>
          </p:cNvPicPr>
          <p:nvPr/>
        </p:nvPicPr>
        <p:blipFill>
          <a:blip r:embed="rId7"/>
          <a:stretch>
            <a:fillRect/>
          </a:stretch>
        </p:blipFill>
        <p:spPr>
          <a:xfrm>
            <a:off x="11368307" y="6620568"/>
            <a:ext cx="816864" cy="816864"/>
          </a:xfrm>
          <a:prstGeom prst="rect">
            <a:avLst/>
          </a:prstGeom>
        </p:spPr>
      </p:pic>
      <p:pic>
        <p:nvPicPr>
          <p:cNvPr id="6" name="Picture 5">
            <a:extLst>
              <a:ext uri="{FF2B5EF4-FFF2-40B4-BE49-F238E27FC236}">
                <a16:creationId xmlns:a16="http://schemas.microsoft.com/office/drawing/2014/main" id="{7D586BCF-0F86-DB0B-E54C-528E737FF394}"/>
              </a:ext>
            </a:extLst>
          </p:cNvPr>
          <p:cNvPicPr>
            <a:picLocks noChangeAspect="1"/>
          </p:cNvPicPr>
          <p:nvPr/>
        </p:nvPicPr>
        <p:blipFill>
          <a:blip r:embed="rId8"/>
          <a:stretch>
            <a:fillRect/>
          </a:stretch>
        </p:blipFill>
        <p:spPr>
          <a:xfrm>
            <a:off x="11174907" y="5244889"/>
            <a:ext cx="948796" cy="948796"/>
          </a:xfrm>
          <a:prstGeom prst="rect">
            <a:avLst/>
          </a:prstGeom>
        </p:spPr>
      </p:pic>
      <p:pic>
        <p:nvPicPr>
          <p:cNvPr id="7" name="Picture 6">
            <a:extLst>
              <a:ext uri="{FF2B5EF4-FFF2-40B4-BE49-F238E27FC236}">
                <a16:creationId xmlns:a16="http://schemas.microsoft.com/office/drawing/2014/main" id="{0CD0778A-91DE-56E6-1FF5-525FFE092EB3}"/>
              </a:ext>
            </a:extLst>
          </p:cNvPr>
          <p:cNvPicPr>
            <a:picLocks noChangeAspect="1"/>
          </p:cNvPicPr>
          <p:nvPr/>
        </p:nvPicPr>
        <p:blipFill>
          <a:blip r:embed="rId9"/>
          <a:stretch>
            <a:fillRect/>
          </a:stretch>
        </p:blipFill>
        <p:spPr>
          <a:xfrm>
            <a:off x="11187484" y="7864973"/>
            <a:ext cx="816864" cy="816864"/>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238033" y="4021403"/>
            <a:ext cx="132728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blue</a:t>
            </a:r>
            <a:endParaRPr dirty="0">
              <a:latin typeface="Gill Sans MT" panose="020B0502020104020203" pitchFamily="34" charset="77"/>
            </a:endParaRPr>
          </a:p>
        </p:txBody>
      </p:sp>
      <p:sp>
        <p:nvSpPr>
          <p:cNvPr id="135" name="spare"/>
          <p:cNvSpPr txBox="1"/>
          <p:nvPr/>
        </p:nvSpPr>
        <p:spPr>
          <a:xfrm>
            <a:off x="2878959" y="4857999"/>
            <a:ext cx="2045433"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bundle</a:t>
            </a:r>
            <a:endParaRPr b="1" dirty="0">
              <a:latin typeface="Gill Sans MT" panose="020B0502020104020203" pitchFamily="34" charset="77"/>
              <a:sym typeface="American Typewriter"/>
            </a:endParaRPr>
          </a:p>
        </p:txBody>
      </p:sp>
      <p:sp>
        <p:nvSpPr>
          <p:cNvPr id="136" name="chipped"/>
          <p:cNvSpPr txBox="1"/>
          <p:nvPr/>
        </p:nvSpPr>
        <p:spPr>
          <a:xfrm>
            <a:off x="3020028" y="5712238"/>
            <a:ext cx="1763303"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c</a:t>
            </a:r>
            <a:r>
              <a:rPr lang="en-GB" sz="4800" b="1" i="0" u="none" strike="noStrike" dirty="0">
                <a:solidFill>
                  <a:srgbClr val="000000"/>
                </a:solidFill>
                <a:effectLst/>
                <a:latin typeface="Gill Sans MT" panose="020B0502020104020203" pitchFamily="34" charset="77"/>
              </a:rPr>
              <a:t>rafty</a:t>
            </a:r>
            <a:endParaRPr dirty="0">
              <a:latin typeface="Gill Sans MT" panose="020B0502020104020203" pitchFamily="34" charset="77"/>
            </a:endParaRPr>
          </a:p>
        </p:txBody>
      </p:sp>
      <p:sp>
        <p:nvSpPr>
          <p:cNvPr id="137" name="lift"/>
          <p:cNvSpPr txBox="1"/>
          <p:nvPr/>
        </p:nvSpPr>
        <p:spPr>
          <a:xfrm>
            <a:off x="2795610" y="6647306"/>
            <a:ext cx="200696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expert</a:t>
            </a:r>
            <a:endParaRPr dirty="0">
              <a:latin typeface="Gill Sans MT" panose="020B0502020104020203" pitchFamily="34" charset="77"/>
            </a:endParaRPr>
          </a:p>
        </p:txBody>
      </p:sp>
      <p:sp>
        <p:nvSpPr>
          <p:cNvPr id="138" name="mutter"/>
          <p:cNvSpPr txBox="1"/>
          <p:nvPr/>
        </p:nvSpPr>
        <p:spPr>
          <a:xfrm>
            <a:off x="8150144" y="3968985"/>
            <a:ext cx="209031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attract</a:t>
            </a:r>
            <a:endParaRPr b="1" dirty="0">
              <a:latin typeface="Gill Sans MT" panose="020B0502020104020203" pitchFamily="34" charset="77"/>
              <a:sym typeface="American Typewriter"/>
            </a:endParaRPr>
          </a:p>
        </p:txBody>
      </p:sp>
      <p:sp>
        <p:nvSpPr>
          <p:cNvPr id="139" name="unveil"/>
          <p:cNvSpPr txBox="1"/>
          <p:nvPr/>
        </p:nvSpPr>
        <p:spPr>
          <a:xfrm>
            <a:off x="8104173" y="5762838"/>
            <a:ext cx="219932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curious</a:t>
            </a:r>
            <a:endParaRPr dirty="0">
              <a:latin typeface="Gill Sans MT" panose="020B0502020104020203" pitchFamily="34" charset="77"/>
              <a:sym typeface="American Typewriter"/>
            </a:endParaRPr>
          </a:p>
        </p:txBody>
      </p:sp>
      <p:sp>
        <p:nvSpPr>
          <p:cNvPr id="140" name="tolerate"/>
          <p:cNvSpPr txBox="1"/>
          <p:nvPr/>
        </p:nvSpPr>
        <p:spPr>
          <a:xfrm>
            <a:off x="8666159" y="3093860"/>
            <a:ext cx="126957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avid</a:t>
            </a:r>
            <a:endParaRPr dirty="0">
              <a:latin typeface="Gill Sans MT" panose="020B0502020104020203" pitchFamily="34" charset="77"/>
            </a:endParaRPr>
          </a:p>
        </p:txBody>
      </p:sp>
      <p:sp>
        <p:nvSpPr>
          <p:cNvPr id="141" name="fixation"/>
          <p:cNvSpPr txBox="1"/>
          <p:nvPr/>
        </p:nvSpPr>
        <p:spPr>
          <a:xfrm>
            <a:off x="7784660" y="4858000"/>
            <a:ext cx="282128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complete</a:t>
            </a:r>
            <a:endParaRPr dirty="0">
              <a:latin typeface="Gill Sans MT" panose="020B0502020104020203" pitchFamily="34" charset="77"/>
            </a:endParaRPr>
          </a:p>
        </p:txBody>
      </p:sp>
      <p:sp>
        <p:nvSpPr>
          <p:cNvPr id="142" name="rustle"/>
          <p:cNvSpPr txBox="1"/>
          <p:nvPr/>
        </p:nvSpPr>
        <p:spPr>
          <a:xfrm>
            <a:off x="7959456" y="6628256"/>
            <a:ext cx="251351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desolate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aid</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111293" y="272896"/>
            <a:ext cx="364523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aid</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6421" y="5459658"/>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blue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268B5BEF-5A5F-B8D6-CE29-C7DE2922B5E6}"/>
              </a:ext>
            </a:extLst>
          </p:cNvPr>
          <p:cNvPicPr>
            <a:picLocks noChangeAspect="1"/>
          </p:cNvPicPr>
          <p:nvPr/>
        </p:nvPicPr>
        <p:blipFill>
          <a:blip r:embed="rId4"/>
          <a:stretch>
            <a:fillRect/>
          </a:stretch>
        </p:blipFill>
        <p:spPr>
          <a:xfrm>
            <a:off x="7835595" y="602862"/>
            <a:ext cx="3251200" cy="3251200"/>
          </a:xfrm>
          <a:prstGeom prst="rect">
            <a:avLst/>
          </a:prstGeom>
        </p:spPr>
      </p:pic>
      <p:pic>
        <p:nvPicPr>
          <p:cNvPr id="4" name="Picture 3">
            <a:extLst>
              <a:ext uri="{FF2B5EF4-FFF2-40B4-BE49-F238E27FC236}">
                <a16:creationId xmlns:a16="http://schemas.microsoft.com/office/drawing/2014/main" id="{A002854D-955E-07A4-3B99-D44EF348A52B}"/>
              </a:ext>
            </a:extLst>
          </p:cNvPr>
          <p:cNvPicPr>
            <a:picLocks noChangeAspect="1"/>
          </p:cNvPicPr>
          <p:nvPr/>
        </p:nvPicPr>
        <p:blipFill>
          <a:blip r:embed="rId5"/>
          <a:stretch>
            <a:fillRect/>
          </a:stretch>
        </p:blipFill>
        <p:spPr>
          <a:xfrm>
            <a:off x="1148219"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88888" y="507825"/>
            <a:ext cx="701474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bundle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27365" y="4869257"/>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crafty</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CCA12F51-E677-F997-BC55-0E0A86A8354E}"/>
              </a:ext>
            </a:extLst>
          </p:cNvPr>
          <p:cNvPicPr>
            <a:picLocks noChangeAspect="1"/>
          </p:cNvPicPr>
          <p:nvPr/>
        </p:nvPicPr>
        <p:blipFill>
          <a:blip r:embed="rId4"/>
          <a:stretch>
            <a:fillRect/>
          </a:stretch>
        </p:blipFill>
        <p:spPr>
          <a:xfrm>
            <a:off x="8859473" y="575838"/>
            <a:ext cx="3251200" cy="3251200"/>
          </a:xfrm>
          <a:prstGeom prst="rect">
            <a:avLst/>
          </a:prstGeom>
        </p:spPr>
      </p:pic>
      <p:pic>
        <p:nvPicPr>
          <p:cNvPr id="4" name="Picture 3">
            <a:extLst>
              <a:ext uri="{FF2B5EF4-FFF2-40B4-BE49-F238E27FC236}">
                <a16:creationId xmlns:a16="http://schemas.microsoft.com/office/drawing/2014/main" id="{B50F035B-491B-DCCB-375D-F06C9D418E72}"/>
              </a:ext>
            </a:extLst>
          </p:cNvPr>
          <p:cNvPicPr>
            <a:picLocks noChangeAspect="1"/>
          </p:cNvPicPr>
          <p:nvPr/>
        </p:nvPicPr>
        <p:blipFill>
          <a:blip r:embed="rId5"/>
          <a:stretch>
            <a:fillRect/>
          </a:stretch>
        </p:blipFill>
        <p:spPr>
          <a:xfrm>
            <a:off x="1131590" y="540928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43390" y="305549"/>
            <a:ext cx="696023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expert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30589" y="5328693"/>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avid</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DF7E6FA0-6E38-1026-7CA5-E66FDDD22885}"/>
              </a:ext>
            </a:extLst>
          </p:cNvPr>
          <p:cNvPicPr>
            <a:picLocks noChangeAspect="1"/>
          </p:cNvPicPr>
          <p:nvPr/>
        </p:nvPicPr>
        <p:blipFill>
          <a:blip r:embed="rId4"/>
          <a:stretch>
            <a:fillRect/>
          </a:stretch>
        </p:blipFill>
        <p:spPr>
          <a:xfrm>
            <a:off x="9003710" y="769884"/>
            <a:ext cx="3251200" cy="3251200"/>
          </a:xfrm>
          <a:prstGeom prst="rect">
            <a:avLst/>
          </a:prstGeom>
        </p:spPr>
      </p:pic>
      <p:pic>
        <p:nvPicPr>
          <p:cNvPr id="4" name="Picture 3">
            <a:extLst>
              <a:ext uri="{FF2B5EF4-FFF2-40B4-BE49-F238E27FC236}">
                <a16:creationId xmlns:a16="http://schemas.microsoft.com/office/drawing/2014/main" id="{4DA01016-4635-6A2A-ABBC-A3081C6C3400}"/>
              </a:ext>
            </a:extLst>
          </p:cNvPr>
          <p:cNvPicPr>
            <a:picLocks noChangeAspect="1"/>
          </p:cNvPicPr>
          <p:nvPr/>
        </p:nvPicPr>
        <p:blipFill>
          <a:blip r:embed="rId5"/>
          <a:stretch>
            <a:fillRect/>
          </a:stretch>
        </p:blipFill>
        <p:spPr>
          <a:xfrm>
            <a:off x="1628599" y="5828324"/>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66051" y="457224"/>
            <a:ext cx="695543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attract</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57642" y="6180559"/>
            <a:ext cx="9855034"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complete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7066980F-DBB8-C98B-BD3F-C811A470FAF1}"/>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CF68B8A9-F370-99CE-99B0-9BEA85E395A6}"/>
              </a:ext>
            </a:extLst>
          </p:cNvPr>
          <p:cNvPicPr>
            <a:picLocks noChangeAspect="1"/>
          </p:cNvPicPr>
          <p:nvPr/>
        </p:nvPicPr>
        <p:blipFill>
          <a:blip r:embed="rId5"/>
          <a:stretch>
            <a:fillRect/>
          </a:stretch>
        </p:blipFill>
        <p:spPr>
          <a:xfrm>
            <a:off x="632393" y="572431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3246" y="450908"/>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curious</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58655" y="5922939"/>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desolate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99E8507A-93C5-7EB9-5E70-00A79BAC2E02}"/>
              </a:ext>
            </a:extLst>
          </p:cNvPr>
          <p:cNvPicPr>
            <a:picLocks noChangeAspect="1"/>
          </p:cNvPicPr>
          <p:nvPr/>
        </p:nvPicPr>
        <p:blipFill>
          <a:blip r:embed="rId4"/>
          <a:stretch>
            <a:fillRect/>
          </a:stretch>
        </p:blipFill>
        <p:spPr>
          <a:xfrm>
            <a:off x="8793454" y="632427"/>
            <a:ext cx="3251200" cy="3251200"/>
          </a:xfrm>
          <a:prstGeom prst="rect">
            <a:avLst/>
          </a:prstGeom>
        </p:spPr>
      </p:pic>
      <p:pic>
        <p:nvPicPr>
          <p:cNvPr id="4" name="Picture 3">
            <a:extLst>
              <a:ext uri="{FF2B5EF4-FFF2-40B4-BE49-F238E27FC236}">
                <a16:creationId xmlns:a16="http://schemas.microsoft.com/office/drawing/2014/main" id="{ABE4A7E8-18D9-1FF9-E0E7-C74213F2F9F1}"/>
              </a:ext>
            </a:extLst>
          </p:cNvPr>
          <p:cNvPicPr>
            <a:picLocks noChangeAspect="1"/>
          </p:cNvPicPr>
          <p:nvPr/>
        </p:nvPicPr>
        <p:blipFill>
          <a:blip r:embed="rId5"/>
          <a:stretch>
            <a:fillRect/>
          </a:stretch>
        </p:blipFill>
        <p:spPr>
          <a:xfrm>
            <a:off x="645485"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313622" y="480106"/>
            <a:ext cx="4539705"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aid</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24829" y="5636293"/>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blue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8A34A2E-5D80-65E6-0A9C-5C3DC8212B68}"/>
              </a:ext>
            </a:extLst>
          </p:cNvPr>
          <p:cNvPicPr>
            <a:picLocks noChangeAspect="1"/>
          </p:cNvPicPr>
          <p:nvPr/>
        </p:nvPicPr>
        <p:blipFill>
          <a:blip r:embed="rId4"/>
          <a:stretch>
            <a:fillRect/>
          </a:stretch>
        </p:blipFill>
        <p:spPr>
          <a:xfrm>
            <a:off x="8046995" y="641624"/>
            <a:ext cx="3251200" cy="3251200"/>
          </a:xfrm>
          <a:prstGeom prst="rect">
            <a:avLst/>
          </a:prstGeom>
        </p:spPr>
      </p:pic>
      <p:pic>
        <p:nvPicPr>
          <p:cNvPr id="4" name="Picture 3">
            <a:extLst>
              <a:ext uri="{FF2B5EF4-FFF2-40B4-BE49-F238E27FC236}">
                <a16:creationId xmlns:a16="http://schemas.microsoft.com/office/drawing/2014/main" id="{20CEFD0D-7990-3D51-D462-786C2406BE42}"/>
              </a:ext>
            </a:extLst>
          </p:cNvPr>
          <p:cNvPicPr>
            <a:picLocks noChangeAspect="1"/>
          </p:cNvPicPr>
          <p:nvPr/>
        </p:nvPicPr>
        <p:blipFill>
          <a:blip r:embed="rId5"/>
          <a:stretch>
            <a:fillRect/>
          </a:stretch>
        </p:blipFill>
        <p:spPr>
          <a:xfrm>
            <a:off x="946171" y="5718294"/>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62912" y="742762"/>
            <a:ext cx="80021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bundle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04066" y="4985157"/>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crafty</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31BC158-1C31-6D95-3076-BB50493C5F7D}"/>
              </a:ext>
            </a:extLst>
          </p:cNvPr>
          <p:cNvPicPr>
            <a:picLocks noChangeAspect="1"/>
          </p:cNvPicPr>
          <p:nvPr/>
        </p:nvPicPr>
        <p:blipFill>
          <a:blip r:embed="rId4"/>
          <a:stretch>
            <a:fillRect/>
          </a:stretch>
        </p:blipFill>
        <p:spPr>
          <a:xfrm>
            <a:off x="9254801" y="602862"/>
            <a:ext cx="3251200" cy="3251200"/>
          </a:xfrm>
          <a:prstGeom prst="rect">
            <a:avLst/>
          </a:prstGeom>
        </p:spPr>
      </p:pic>
      <p:pic>
        <p:nvPicPr>
          <p:cNvPr id="4" name="Picture 3">
            <a:extLst>
              <a:ext uri="{FF2B5EF4-FFF2-40B4-BE49-F238E27FC236}">
                <a16:creationId xmlns:a16="http://schemas.microsoft.com/office/drawing/2014/main" id="{116E38DB-A760-1A5B-FAD3-03718DE78CD1}"/>
              </a:ext>
            </a:extLst>
          </p:cNvPr>
          <p:cNvPicPr>
            <a:picLocks noChangeAspect="1"/>
          </p:cNvPicPr>
          <p:nvPr/>
        </p:nvPicPr>
        <p:blipFill>
          <a:blip r:embed="rId5"/>
          <a:stretch>
            <a:fillRect/>
          </a:stretch>
        </p:blipFill>
        <p:spPr>
          <a:xfrm>
            <a:off x="682708" y="5481235"/>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16375" y="473186"/>
            <a:ext cx="7534115"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expert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557521"/>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avid</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508494CD-88CE-35EA-9BEF-A158A8B5429C}"/>
              </a:ext>
            </a:extLst>
          </p:cNvPr>
          <p:cNvPicPr>
            <a:picLocks noChangeAspect="1"/>
          </p:cNvPicPr>
          <p:nvPr/>
        </p:nvPicPr>
        <p:blipFill>
          <a:blip r:embed="rId4"/>
          <a:stretch>
            <a:fillRect/>
          </a:stretch>
        </p:blipFill>
        <p:spPr>
          <a:xfrm>
            <a:off x="9097351" y="685828"/>
            <a:ext cx="3251200" cy="3251200"/>
          </a:xfrm>
          <a:prstGeom prst="rect">
            <a:avLst/>
          </a:prstGeom>
        </p:spPr>
      </p:pic>
      <p:pic>
        <p:nvPicPr>
          <p:cNvPr id="4" name="Picture 3">
            <a:extLst>
              <a:ext uri="{FF2B5EF4-FFF2-40B4-BE49-F238E27FC236}">
                <a16:creationId xmlns:a16="http://schemas.microsoft.com/office/drawing/2014/main" id="{5008B4A9-843D-DAE2-31D3-880C8155A94D}"/>
              </a:ext>
            </a:extLst>
          </p:cNvPr>
          <p:cNvPicPr>
            <a:picLocks noChangeAspect="1"/>
          </p:cNvPicPr>
          <p:nvPr/>
        </p:nvPicPr>
        <p:blipFill>
          <a:blip r:embed="rId5"/>
          <a:stretch>
            <a:fillRect/>
          </a:stretch>
        </p:blipFill>
        <p:spPr>
          <a:xfrm>
            <a:off x="887193" y="5757285"/>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6060462" y="2334468"/>
            <a:ext cx="95539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aid</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897150" y="3191113"/>
            <a:ext cx="132728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blue</a:t>
            </a:r>
            <a:endParaRPr dirty="0">
              <a:latin typeface="Gill Sans MT" panose="020B0502020104020203" pitchFamily="34" charset="77"/>
            </a:endParaRPr>
          </a:p>
        </p:txBody>
      </p:sp>
      <p:sp>
        <p:nvSpPr>
          <p:cNvPr id="135" name="spare"/>
          <p:cNvSpPr txBox="1"/>
          <p:nvPr/>
        </p:nvSpPr>
        <p:spPr>
          <a:xfrm>
            <a:off x="5538065" y="4040712"/>
            <a:ext cx="2045433"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bundle</a:t>
            </a:r>
            <a:endParaRPr b="1" dirty="0">
              <a:latin typeface="Gill Sans MT" panose="020B0502020104020203" pitchFamily="34" charset="77"/>
              <a:sym typeface="American Typewriter"/>
            </a:endParaRPr>
          </a:p>
        </p:txBody>
      </p:sp>
      <p:sp>
        <p:nvSpPr>
          <p:cNvPr id="136" name="chipped"/>
          <p:cNvSpPr txBox="1"/>
          <p:nvPr/>
        </p:nvSpPr>
        <p:spPr>
          <a:xfrm>
            <a:off x="5679139" y="4966512"/>
            <a:ext cx="1763303"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crafty</a:t>
            </a:r>
            <a:endParaRPr dirty="0">
              <a:latin typeface="Gill Sans MT" panose="020B0502020104020203" pitchFamily="34" charset="77"/>
            </a:endParaRPr>
          </a:p>
        </p:txBody>
      </p:sp>
      <p:sp>
        <p:nvSpPr>
          <p:cNvPr id="137" name="lift"/>
          <p:cNvSpPr txBox="1"/>
          <p:nvPr/>
        </p:nvSpPr>
        <p:spPr>
          <a:xfrm>
            <a:off x="5557313" y="5837064"/>
            <a:ext cx="200696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expert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2079" y="595734"/>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attract</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20406" y="6272812"/>
            <a:ext cx="9855034"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complete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1397DAD6-522E-6B84-ECB3-903D04792396}"/>
              </a:ext>
            </a:extLst>
          </p:cNvPr>
          <p:cNvPicPr>
            <a:picLocks noChangeAspect="1"/>
          </p:cNvPicPr>
          <p:nvPr/>
        </p:nvPicPr>
        <p:blipFill>
          <a:blip r:embed="rId4"/>
          <a:stretch>
            <a:fillRect/>
          </a:stretch>
        </p:blipFill>
        <p:spPr>
          <a:xfrm>
            <a:off x="8808562" y="612034"/>
            <a:ext cx="3251200" cy="3251200"/>
          </a:xfrm>
          <a:prstGeom prst="rect">
            <a:avLst/>
          </a:prstGeom>
        </p:spPr>
      </p:pic>
      <p:pic>
        <p:nvPicPr>
          <p:cNvPr id="4" name="Picture 3">
            <a:extLst>
              <a:ext uri="{FF2B5EF4-FFF2-40B4-BE49-F238E27FC236}">
                <a16:creationId xmlns:a16="http://schemas.microsoft.com/office/drawing/2014/main" id="{918BB6EA-AF4A-99D5-810F-038D9A0344B5}"/>
              </a:ext>
            </a:extLst>
          </p:cNvPr>
          <p:cNvPicPr>
            <a:picLocks noChangeAspect="1"/>
          </p:cNvPicPr>
          <p:nvPr/>
        </p:nvPicPr>
        <p:blipFill>
          <a:blip r:embed="rId5"/>
          <a:stretch>
            <a:fillRect/>
          </a:stretch>
        </p:blipFill>
        <p:spPr>
          <a:xfrm>
            <a:off x="797505"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09786" y="473186"/>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curious</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4217" y="6275336"/>
            <a:ext cx="10288591"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desolate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6E9D3E5-D405-19B7-17C0-E1A28DD6C2A7}"/>
              </a:ext>
            </a:extLst>
          </p:cNvPr>
          <p:cNvPicPr>
            <a:picLocks noChangeAspect="1"/>
          </p:cNvPicPr>
          <p:nvPr/>
        </p:nvPicPr>
        <p:blipFill>
          <a:blip r:embed="rId4"/>
          <a:stretch>
            <a:fillRect/>
          </a:stretch>
        </p:blipFill>
        <p:spPr>
          <a:xfrm>
            <a:off x="9203478" y="516592"/>
            <a:ext cx="3251200" cy="3251200"/>
          </a:xfrm>
          <a:prstGeom prst="rect">
            <a:avLst/>
          </a:prstGeom>
        </p:spPr>
      </p:pic>
      <p:pic>
        <p:nvPicPr>
          <p:cNvPr id="4" name="Picture 3">
            <a:extLst>
              <a:ext uri="{FF2B5EF4-FFF2-40B4-BE49-F238E27FC236}">
                <a16:creationId xmlns:a16="http://schemas.microsoft.com/office/drawing/2014/main" id="{AB13D683-7A26-7CEE-2528-80375CEEC24F}"/>
              </a:ext>
            </a:extLst>
          </p:cNvPr>
          <p:cNvPicPr>
            <a:picLocks noChangeAspect="1"/>
          </p:cNvPicPr>
          <p:nvPr/>
        </p:nvPicPr>
        <p:blipFill>
          <a:blip r:embed="rId5"/>
          <a:stretch>
            <a:fillRect/>
          </a:stretch>
        </p:blipFill>
        <p:spPr>
          <a:xfrm>
            <a:off x="518538"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15687" y="3425812"/>
            <a:ext cx="209031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attract</a:t>
            </a:r>
            <a:endParaRPr b="1" dirty="0">
              <a:latin typeface="Gill Sans MT" panose="020B0502020104020203" pitchFamily="34" charset="77"/>
              <a:sym typeface="American Typewriter"/>
            </a:endParaRPr>
          </a:p>
        </p:txBody>
      </p:sp>
      <p:sp>
        <p:nvSpPr>
          <p:cNvPr id="140" name="tolerate"/>
          <p:cNvSpPr txBox="1"/>
          <p:nvPr/>
        </p:nvSpPr>
        <p:spPr>
          <a:xfrm>
            <a:off x="5926044" y="2529859"/>
            <a:ext cx="126957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avid</a:t>
            </a:r>
            <a:endParaRPr dirty="0">
              <a:latin typeface="Gill Sans MT" panose="020B0502020104020203" pitchFamily="34" charset="77"/>
            </a:endParaRPr>
          </a:p>
        </p:txBody>
      </p:sp>
      <p:sp>
        <p:nvSpPr>
          <p:cNvPr id="141" name="fixation"/>
          <p:cNvSpPr txBox="1"/>
          <p:nvPr/>
        </p:nvSpPr>
        <p:spPr>
          <a:xfrm>
            <a:off x="5150201" y="4288111"/>
            <a:ext cx="282128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complete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02853" y="5195811"/>
            <a:ext cx="219932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curious</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245774" y="6004340"/>
            <a:ext cx="251351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desolate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439307" y="1309202"/>
            <a:ext cx="113973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aid</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270431"/>
            <a:ext cx="6923231"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Aid is money, equipment, or services that are provided for people, countries, or organizations who need them but cannot provide them for themselves.</a:t>
            </a:r>
          </a:p>
        </p:txBody>
      </p:sp>
      <p:sp>
        <p:nvSpPr>
          <p:cNvPr id="155" name="The was a tear in Freddie’s new school jumper."/>
          <p:cNvSpPr txBox="1"/>
          <p:nvPr/>
        </p:nvSpPr>
        <p:spPr>
          <a:xfrm>
            <a:off x="9942" y="686496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Joans gave </a:t>
            </a:r>
            <a:r>
              <a:rPr lang="en-GB" b="1" dirty="0"/>
              <a:t>aid</a:t>
            </a:r>
            <a:r>
              <a:rPr lang="en-GB" dirty="0"/>
              <a:t> to Noah who needed help.</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aid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272911056"/>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877188">
                  <a:extLst>
                    <a:ext uri="{9D8B030D-6E8A-4147-A177-3AD203B41FA5}">
                      <a16:colId xmlns:a16="http://schemas.microsoft.com/office/drawing/2014/main" val="1062734036"/>
                    </a:ext>
                  </a:extLst>
                </a:gridCol>
                <a:gridCol w="2877188">
                  <a:extLst>
                    <a:ext uri="{9D8B030D-6E8A-4147-A177-3AD203B41FA5}">
                      <a16:colId xmlns:a16="http://schemas.microsoft.com/office/drawing/2014/main" val="2844254734"/>
                    </a:ext>
                  </a:extLst>
                </a:gridCol>
                <a:gridCol w="2877188">
                  <a:extLst>
                    <a:ext uri="{9D8B030D-6E8A-4147-A177-3AD203B41FA5}">
                      <a16:colId xmlns:a16="http://schemas.microsoft.com/office/drawing/2014/main" val="277516935"/>
                    </a:ext>
                  </a:extLst>
                </a:gridCol>
                <a:gridCol w="1405781">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assistance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damage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valuable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relief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emergency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83989EF-8FE5-F61E-18DD-915857604A48}"/>
              </a:ext>
            </a:extLst>
          </p:cNvPr>
          <p:cNvPicPr>
            <a:picLocks noChangeAspect="1"/>
          </p:cNvPicPr>
          <p:nvPr/>
        </p:nvPicPr>
        <p:blipFill>
          <a:blip r:embed="rId4"/>
          <a:stretch>
            <a:fillRect/>
          </a:stretch>
        </p:blipFill>
        <p:spPr>
          <a:xfrm>
            <a:off x="8635127" y="2940330"/>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95662" y="1309202"/>
            <a:ext cx="162704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blue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1"/>
            <a:ext cx="671954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are feeling blue, you are feeling sad or depressed, often when there is no particular reason.</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Kelly felt </a:t>
            </a:r>
            <a:r>
              <a:rPr lang="en-GB" b="1" dirty="0"/>
              <a:t>blue</a:t>
            </a:r>
            <a:r>
              <a:rPr lang="en-GB" dirty="0"/>
              <a:t> after falling over.</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blue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333686573"/>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dejected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cheerful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happy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809CD170-63D1-1B12-76D9-60E433057B1B}"/>
              </a:ext>
            </a:extLst>
          </p:cNvPr>
          <p:cNvPicPr>
            <a:picLocks noChangeAspect="1"/>
          </p:cNvPicPr>
          <p:nvPr/>
        </p:nvPicPr>
        <p:blipFill>
          <a:blip r:embed="rId4"/>
          <a:stretch>
            <a:fillRect/>
          </a:stretch>
        </p:blipFill>
        <p:spPr>
          <a:xfrm>
            <a:off x="8358940" y="2807204"/>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42809" y="1309202"/>
            <a:ext cx="253274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bundle</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23004" y="4204120"/>
            <a:ext cx="6904432"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 bundle of things is a number of them that are tied together or wrapped in a cloth or bag so that they can be carried or stored.</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Forbes carried a </a:t>
            </a:r>
            <a:r>
              <a:rPr lang="en-GB" b="1" dirty="0"/>
              <a:t>bundle</a:t>
            </a:r>
            <a:r>
              <a:rPr lang="en-GB" dirty="0"/>
              <a:t> of papers.</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bun-dle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875907281"/>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bunch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individual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trundle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package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fundal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heavy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FB271A0-B969-EE5A-AB3B-35EAF6448444}"/>
              </a:ext>
            </a:extLst>
          </p:cNvPr>
          <p:cNvPicPr>
            <a:picLocks noChangeAspect="1"/>
          </p:cNvPicPr>
          <p:nvPr/>
        </p:nvPicPr>
        <p:blipFill>
          <a:blip r:embed="rId4"/>
          <a:stretch>
            <a:fillRect/>
          </a:stretch>
        </p:blipFill>
        <p:spPr>
          <a:xfrm>
            <a:off x="8757563" y="2914557"/>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34401" y="1309202"/>
            <a:ext cx="214962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crafty</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697139"/>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Helen was </a:t>
            </a:r>
            <a:r>
              <a:rPr lang="en-GB" b="1" dirty="0"/>
              <a:t>crafty</a:t>
            </a:r>
            <a:r>
              <a:rPr lang="en-GB" dirty="0"/>
              <a:t> by copying Lynn’s work.</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craft-y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178980226"/>
              </p:ext>
            </p:extLst>
          </p:nvPr>
        </p:nvGraphicFramePr>
        <p:xfrm>
          <a:off x="5110" y="767018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devious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honest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skilfully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secretly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478629" y="4051830"/>
            <a:ext cx="7150501"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someone as crafty, you mean that they achieve what they want in a clever way, often by deceiving people.</a:t>
            </a:r>
          </a:p>
        </p:txBody>
      </p:sp>
      <p:pic>
        <p:nvPicPr>
          <p:cNvPr id="5" name="Picture 4">
            <a:extLst>
              <a:ext uri="{FF2B5EF4-FFF2-40B4-BE49-F238E27FC236}">
                <a16:creationId xmlns:a16="http://schemas.microsoft.com/office/drawing/2014/main" id="{D087A883-FD3C-CA7E-9664-F699CCBFDB3A}"/>
              </a:ext>
            </a:extLst>
          </p:cNvPr>
          <p:cNvPicPr>
            <a:picLocks noChangeAspect="1"/>
          </p:cNvPicPr>
          <p:nvPr/>
        </p:nvPicPr>
        <p:blipFill>
          <a:blip r:embed="rId4"/>
          <a:stretch>
            <a:fillRect/>
          </a:stretch>
        </p:blipFill>
        <p:spPr>
          <a:xfrm>
            <a:off x="8673434" y="2767691"/>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83247" y="1304757"/>
            <a:ext cx="251350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expert</a:t>
            </a:r>
            <a:endParaRPr dirty="0">
              <a:latin typeface="Gill Sans MT" panose="020B0502020104020203" pitchFamily="34" charset="77"/>
            </a:endParaRPr>
          </a:p>
        </p:txBody>
      </p:sp>
      <p:sp>
        <p:nvSpPr>
          <p:cNvPr id="152" name="Definition:"/>
          <p:cNvSpPr txBox="1"/>
          <p:nvPr/>
        </p:nvSpPr>
        <p:spPr>
          <a:xfrm>
            <a:off x="2666566" y="324257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0" y="674058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Yadav was an </a:t>
            </a:r>
            <a:r>
              <a:rPr lang="en-GB" b="1" dirty="0"/>
              <a:t>expert</a:t>
            </a:r>
            <a:r>
              <a:rPr lang="en-GB" dirty="0"/>
              <a:t> in history.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ex-pert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690604871"/>
              </p:ext>
            </p:extLst>
          </p:nvPr>
        </p:nvGraphicFramePr>
        <p:xfrm>
          <a:off x="5110" y="7631886"/>
          <a:ext cx="11989157"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1589405">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experiment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skilful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clumsy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shirt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wildly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72650FBB-B276-E967-B947-AD9666DA8557}"/>
              </a:ext>
            </a:extLst>
          </p:cNvPr>
          <p:cNvSpPr txBox="1"/>
          <p:nvPr/>
        </p:nvSpPr>
        <p:spPr>
          <a:xfrm>
            <a:off x="816277" y="4063616"/>
            <a:ext cx="6438691"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i="0" u="none" strike="noStrike" cap="none" spc="0" normalizeH="0" baseline="0" dirty="0">
                <a:ln>
                  <a:noFill/>
                </a:ln>
                <a:solidFill>
                  <a:srgbClr val="000000"/>
                </a:solidFill>
                <a:effectLst/>
                <a:uFillTx/>
                <a:latin typeface="Gill Sans MT" panose="020B0502020104020203" pitchFamily="34" charset="77"/>
                <a:sym typeface="Helvetica Light"/>
              </a:rPr>
              <a:t>An expert is a person who is very skilled at doing something or who knows a lot about a particular subject.</a:t>
            </a:r>
          </a:p>
        </p:txBody>
      </p:sp>
      <p:pic>
        <p:nvPicPr>
          <p:cNvPr id="3" name="Picture 2">
            <a:extLst>
              <a:ext uri="{FF2B5EF4-FFF2-40B4-BE49-F238E27FC236}">
                <a16:creationId xmlns:a16="http://schemas.microsoft.com/office/drawing/2014/main" id="{9C98FEAD-D301-34F2-C044-351803BCD9B3}"/>
              </a:ext>
            </a:extLst>
          </p:cNvPr>
          <p:cNvPicPr>
            <a:picLocks noChangeAspect="1"/>
          </p:cNvPicPr>
          <p:nvPr/>
        </p:nvPicPr>
        <p:blipFill>
          <a:blip r:embed="rId4"/>
          <a:stretch>
            <a:fillRect/>
          </a:stretch>
        </p:blipFill>
        <p:spPr>
          <a:xfrm>
            <a:off x="8743067" y="3021201"/>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46324</TotalTime>
  <Words>1288</Words>
  <Application>Microsoft Macintosh PowerPoint</Application>
  <PresentationFormat>Custom</PresentationFormat>
  <Paragraphs>350</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1505</cp:revision>
  <dcterms:modified xsi:type="dcterms:W3CDTF">2025-03-31T10:02:13Z</dcterms:modified>
</cp:coreProperties>
</file>